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68" r:id="rId4"/>
    <p:sldId id="265" r:id="rId5"/>
    <p:sldId id="264" r:id="rId6"/>
    <p:sldId id="267" r:id="rId7"/>
    <p:sldId id="266" r:id="rId8"/>
    <p:sldId id="258" r:id="rId9"/>
    <p:sldId id="259" r:id="rId10"/>
    <p:sldId id="260" r:id="rId11"/>
    <p:sldId id="261" r:id="rId12"/>
    <p:sldId id="262"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3D5E2F-EF2B-480E-BAAC-490D702873E1}">
          <p14:sldIdLst>
            <p14:sldId id="256"/>
            <p14:sldId id="257"/>
            <p14:sldId id="268"/>
            <p14:sldId id="265"/>
            <p14:sldId id="264"/>
            <p14:sldId id="267"/>
            <p14:sldId id="266"/>
            <p14:sldId id="258"/>
            <p14:sldId id="259"/>
            <p14:sldId id="260"/>
            <p14:sldId id="261"/>
          </p14:sldIdLst>
        </p14:section>
        <p14:section name="Untitled Section" id="{2A814CCA-7584-4869-8BE3-6ACC4E2C9BEF}">
          <p14:sldIdLst>
            <p14:sldId id="262"/>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5025" autoAdjust="0"/>
  </p:normalViewPr>
  <p:slideViewPr>
    <p:cSldViewPr snapToGrid="0">
      <p:cViewPr varScale="1">
        <p:scale>
          <a:sx n="76" d="100"/>
          <a:sy n="76" d="100"/>
        </p:scale>
        <p:origin x="126"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3C0ECF-143B-4F7B-BB94-A387095DF493}" type="datetimeFigureOut">
              <a:rPr lang="en-US" smtClean="0"/>
              <a:t>8/15/2023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9725A3-F7C1-4627-9B6A-AEA4D15F0CBD}" type="slidenum">
              <a:rPr lang="en-US" smtClean="0"/>
              <a:t>‹#›</a:t>
            </a:fld>
            <a:endParaRPr lang="en-US"/>
          </a:p>
        </p:txBody>
      </p:sp>
    </p:spTree>
    <p:extLst>
      <p:ext uri="{BB962C8B-B14F-4D97-AF65-F5344CB8AC3E}">
        <p14:creationId xmlns:p14="http://schemas.microsoft.com/office/powerpoint/2010/main" val="747314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Scroll through: Hit</a:t>
            </a:r>
            <a:r>
              <a:rPr lang="en-US" baseline="0" dirty="0"/>
              <a:t> on Sexual Misconduct, Intimate Partner Violence, Stalking, Assault </a:t>
            </a:r>
            <a:r>
              <a:rPr lang="en-US" baseline="0" dirty="0" err="1"/>
              <a:t>etc</a:t>
            </a: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159725A3-F7C1-4627-9B6A-AEA4D15F0CBD}" type="slidenum">
              <a:rPr lang="en-US" smtClean="0"/>
              <a:t>5</a:t>
            </a:fld>
            <a:endParaRPr lang="en-US"/>
          </a:p>
        </p:txBody>
      </p:sp>
    </p:spTree>
    <p:extLst>
      <p:ext uri="{BB962C8B-B14F-4D97-AF65-F5344CB8AC3E}">
        <p14:creationId xmlns:p14="http://schemas.microsoft.com/office/powerpoint/2010/main" val="3059400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Scroll through and highlight this</a:t>
            </a:r>
            <a:r>
              <a:rPr lang="en-US" baseline="0" dirty="0"/>
              <a:t> is the resource for understanding the procedure. </a:t>
            </a:r>
          </a:p>
          <a:p>
            <a:r>
              <a:rPr lang="en-US" baseline="0" dirty="0"/>
              <a:t>Complaint Intake – T9 coordinator has options – resolve, investigate etc.</a:t>
            </a:r>
          </a:p>
          <a:p>
            <a:r>
              <a:rPr lang="en-US" baseline="0" dirty="0"/>
              <a:t>Interview process and overview of sanctions/findings </a:t>
            </a:r>
            <a:r>
              <a:rPr lang="en-US" baseline="0" dirty="0" err="1"/>
              <a:t>etc</a:t>
            </a:r>
            <a:endParaRPr lang="en-US" baseline="0" dirty="0"/>
          </a:p>
          <a:p>
            <a:endParaRPr lang="en-US" baseline="0" dirty="0"/>
          </a:p>
          <a:p>
            <a:r>
              <a:rPr lang="en-US" baseline="0" dirty="0"/>
              <a:t>If you aren’t sure, then ask.</a:t>
            </a:r>
          </a:p>
          <a:p>
            <a:endParaRPr lang="en-US" dirty="0"/>
          </a:p>
        </p:txBody>
      </p:sp>
      <p:sp>
        <p:nvSpPr>
          <p:cNvPr id="4" name="Slide Number Placeholder 3"/>
          <p:cNvSpPr>
            <a:spLocks noGrp="1"/>
          </p:cNvSpPr>
          <p:nvPr>
            <p:ph type="sldNum" sz="quarter" idx="10"/>
          </p:nvPr>
        </p:nvSpPr>
        <p:spPr/>
        <p:txBody>
          <a:bodyPr/>
          <a:lstStyle/>
          <a:p>
            <a:fld id="{159725A3-F7C1-4627-9B6A-AEA4D15F0CBD}" type="slidenum">
              <a:rPr lang="en-US" smtClean="0"/>
              <a:t>6</a:t>
            </a:fld>
            <a:endParaRPr lang="en-US"/>
          </a:p>
        </p:txBody>
      </p:sp>
    </p:spTree>
    <p:extLst>
      <p:ext uri="{BB962C8B-B14F-4D97-AF65-F5344CB8AC3E}">
        <p14:creationId xmlns:p14="http://schemas.microsoft.com/office/powerpoint/2010/main" val="3611497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provide definition of CSA –</a:t>
            </a:r>
            <a:r>
              <a:rPr lang="en-US" baseline="0" dirty="0"/>
              <a:t> also report crimes </a:t>
            </a:r>
            <a:r>
              <a:rPr lang="en-US" baseline="0" dirty="0" err="1"/>
              <a:t>etc</a:t>
            </a:r>
            <a:r>
              <a:rPr lang="en-US" baseline="0" dirty="0"/>
              <a:t> as denoted by </a:t>
            </a:r>
            <a:r>
              <a:rPr lang="en-US" baseline="0" dirty="0" err="1"/>
              <a:t>Clery</a:t>
            </a:r>
            <a:r>
              <a:rPr lang="en-US" baseline="0" dirty="0"/>
              <a:t> Act. </a:t>
            </a:r>
            <a:r>
              <a:rPr lang="en-US" baseline="0" dirty="0" err="1"/>
              <a:t>Clery</a:t>
            </a:r>
            <a:r>
              <a:rPr lang="en-US" baseline="0" dirty="0"/>
              <a:t> Act promotes campus safety and ensures that students, employees, parents, and community are well informed about important public safety and crime prevention matters.</a:t>
            </a:r>
            <a:endParaRPr lang="en-US" dirty="0"/>
          </a:p>
        </p:txBody>
      </p:sp>
      <p:sp>
        <p:nvSpPr>
          <p:cNvPr id="4" name="Slide Number Placeholder 3"/>
          <p:cNvSpPr>
            <a:spLocks noGrp="1"/>
          </p:cNvSpPr>
          <p:nvPr>
            <p:ph type="sldNum" sz="quarter" idx="10"/>
          </p:nvPr>
        </p:nvSpPr>
        <p:spPr/>
        <p:txBody>
          <a:bodyPr/>
          <a:lstStyle/>
          <a:p>
            <a:fld id="{159725A3-F7C1-4627-9B6A-AEA4D15F0CBD}" type="slidenum">
              <a:rPr lang="en-US" smtClean="0"/>
              <a:t>8</a:t>
            </a:fld>
            <a:endParaRPr lang="en-US"/>
          </a:p>
        </p:txBody>
      </p:sp>
    </p:spTree>
    <p:extLst>
      <p:ext uri="{BB962C8B-B14F-4D97-AF65-F5344CB8AC3E}">
        <p14:creationId xmlns:p14="http://schemas.microsoft.com/office/powerpoint/2010/main" val="1935597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Pervasive, persistent, objectively offensive….. Impedes with a student’s ability to</a:t>
            </a:r>
            <a:r>
              <a:rPr lang="en-US" baseline="0" dirty="0"/>
              <a:t> execute their education. </a:t>
            </a:r>
            <a:endParaRPr lang="en-US" dirty="0"/>
          </a:p>
        </p:txBody>
      </p:sp>
      <p:sp>
        <p:nvSpPr>
          <p:cNvPr id="4" name="Slide Number Placeholder 3"/>
          <p:cNvSpPr>
            <a:spLocks noGrp="1"/>
          </p:cNvSpPr>
          <p:nvPr>
            <p:ph type="sldNum" sz="quarter" idx="10"/>
          </p:nvPr>
        </p:nvSpPr>
        <p:spPr/>
        <p:txBody>
          <a:bodyPr/>
          <a:lstStyle/>
          <a:p>
            <a:fld id="{159725A3-F7C1-4627-9B6A-AEA4D15F0CBD}" type="slidenum">
              <a:rPr lang="en-US" smtClean="0"/>
              <a:t>12</a:t>
            </a:fld>
            <a:endParaRPr lang="en-US"/>
          </a:p>
        </p:txBody>
      </p:sp>
    </p:spTree>
    <p:extLst>
      <p:ext uri="{BB962C8B-B14F-4D97-AF65-F5344CB8AC3E}">
        <p14:creationId xmlns:p14="http://schemas.microsoft.com/office/powerpoint/2010/main" val="3339477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Pervasive, persistent, objectively offensive….. Impedes with a student’s ability to</a:t>
            </a:r>
            <a:r>
              <a:rPr lang="en-US" baseline="0" dirty="0"/>
              <a:t> execute their education. </a:t>
            </a:r>
            <a:endParaRPr lang="en-US" dirty="0"/>
          </a:p>
        </p:txBody>
      </p:sp>
      <p:sp>
        <p:nvSpPr>
          <p:cNvPr id="4" name="Slide Number Placeholder 3"/>
          <p:cNvSpPr>
            <a:spLocks noGrp="1"/>
          </p:cNvSpPr>
          <p:nvPr>
            <p:ph type="sldNum" sz="quarter" idx="10"/>
          </p:nvPr>
        </p:nvSpPr>
        <p:spPr/>
        <p:txBody>
          <a:bodyPr/>
          <a:lstStyle/>
          <a:p>
            <a:fld id="{159725A3-F7C1-4627-9B6A-AEA4D15F0CBD}" type="slidenum">
              <a:rPr lang="en-US" smtClean="0"/>
              <a:t>13</a:t>
            </a:fld>
            <a:endParaRPr lang="en-US"/>
          </a:p>
        </p:txBody>
      </p:sp>
    </p:spTree>
    <p:extLst>
      <p:ext uri="{BB962C8B-B14F-4D97-AF65-F5344CB8AC3E}">
        <p14:creationId xmlns:p14="http://schemas.microsoft.com/office/powerpoint/2010/main" val="2883341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Pervasive, persistent, objectively offensive….. Impedes with a student’s ability to</a:t>
            </a:r>
            <a:r>
              <a:rPr lang="en-US" baseline="0" dirty="0"/>
              <a:t> execute their education. </a:t>
            </a:r>
            <a:endParaRPr lang="en-US" dirty="0"/>
          </a:p>
        </p:txBody>
      </p:sp>
      <p:sp>
        <p:nvSpPr>
          <p:cNvPr id="4" name="Slide Number Placeholder 3"/>
          <p:cNvSpPr>
            <a:spLocks noGrp="1"/>
          </p:cNvSpPr>
          <p:nvPr>
            <p:ph type="sldNum" sz="quarter" idx="10"/>
          </p:nvPr>
        </p:nvSpPr>
        <p:spPr/>
        <p:txBody>
          <a:bodyPr/>
          <a:lstStyle/>
          <a:p>
            <a:fld id="{159725A3-F7C1-4627-9B6A-AEA4D15F0CBD}" type="slidenum">
              <a:rPr lang="en-US" smtClean="0"/>
              <a:t>14</a:t>
            </a:fld>
            <a:endParaRPr lang="en-US"/>
          </a:p>
        </p:txBody>
      </p:sp>
    </p:spTree>
    <p:extLst>
      <p:ext uri="{BB962C8B-B14F-4D97-AF65-F5344CB8AC3E}">
        <p14:creationId xmlns:p14="http://schemas.microsoft.com/office/powerpoint/2010/main" val="2697594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B57B8A-1BBC-485A-A396-7AEE8904298D}"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2E689-F5F0-4FD8-B5FD-FACE446939D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616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B57B8A-1BBC-485A-A396-7AEE8904298D}"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20179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B57B8A-1BBC-485A-A396-7AEE8904298D}"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302435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B57B8A-1BBC-485A-A396-7AEE8904298D}"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2720052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B57B8A-1BBC-485A-A396-7AEE8904298D}"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2E689-F5F0-4FD8-B5FD-FACE446939D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666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B57B8A-1BBC-485A-A396-7AEE8904298D}" type="datetimeFigureOut">
              <a:rPr lang="en-US" smtClean="0"/>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156723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B57B8A-1BBC-485A-A396-7AEE8904298D}" type="datetimeFigureOut">
              <a:rPr lang="en-US" smtClean="0"/>
              <a:t>8/15/2023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46145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B57B8A-1BBC-485A-A396-7AEE8904298D}" type="datetimeFigureOut">
              <a:rPr lang="en-US" smtClean="0"/>
              <a:t>8/15/2023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292613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0B57B8A-1BBC-485A-A396-7AEE8904298D}" type="datetimeFigureOut">
              <a:rPr lang="en-US" smtClean="0"/>
              <a:t>8/15/2023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2906355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B57B8A-1BBC-485A-A396-7AEE8904298D}" type="datetimeFigureOut">
              <a:rPr lang="en-US" smtClean="0"/>
              <a:t>8/15/2023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E82E689-F5F0-4FD8-B5FD-FACE446939D5}" type="slidenum">
              <a:rPr lang="en-US" smtClean="0"/>
              <a:t>‹#›</a:t>
            </a:fld>
            <a:endParaRPr lang="en-US"/>
          </a:p>
        </p:txBody>
      </p:sp>
    </p:spTree>
    <p:extLst>
      <p:ext uri="{BB962C8B-B14F-4D97-AF65-F5344CB8AC3E}">
        <p14:creationId xmlns:p14="http://schemas.microsoft.com/office/powerpoint/2010/main" val="346284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0B57B8A-1BBC-485A-A396-7AEE8904298D}" type="datetimeFigureOut">
              <a:rPr lang="en-US" smtClean="0"/>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2E689-F5F0-4FD8-B5FD-FACE446939D5}" type="slidenum">
              <a:rPr lang="en-US" smtClean="0"/>
              <a:t>‹#›</a:t>
            </a:fld>
            <a:endParaRPr lang="en-US"/>
          </a:p>
        </p:txBody>
      </p:sp>
    </p:spTree>
    <p:extLst>
      <p:ext uri="{BB962C8B-B14F-4D97-AF65-F5344CB8AC3E}">
        <p14:creationId xmlns:p14="http://schemas.microsoft.com/office/powerpoint/2010/main" val="65422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0B57B8A-1BBC-485A-A396-7AEE8904298D}" type="datetimeFigureOut">
              <a:rPr lang="en-US" smtClean="0"/>
              <a:t>8/15/2023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E82E689-F5F0-4FD8-B5FD-FACE446939D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38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ose-hulman.edu/about-us/human-resources/title-ix-rhit-policy-for-civil-rights-equity.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ose-hulman.edu/about-us/human-resources/title-ix-rhit-policy-for-civil-rights-equity.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ose-hulman.edu/about-us/human-resources/title-i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Review for Athletic Administrators/Coaches</a:t>
            </a:r>
          </a:p>
        </p:txBody>
      </p:sp>
      <p:sp>
        <p:nvSpPr>
          <p:cNvPr id="3" name="Subtitle 2"/>
          <p:cNvSpPr>
            <a:spLocks noGrp="1"/>
          </p:cNvSpPr>
          <p:nvPr>
            <p:ph type="subTitle" idx="1"/>
          </p:nvPr>
        </p:nvSpPr>
        <p:spPr/>
        <p:txBody>
          <a:bodyPr/>
          <a:lstStyle/>
          <a:p>
            <a:r>
              <a:rPr lang="en-US" dirty="0"/>
              <a:t>Compliance CheckList</a:t>
            </a:r>
          </a:p>
        </p:txBody>
      </p:sp>
    </p:spTree>
    <p:extLst>
      <p:ext uri="{BB962C8B-B14F-4D97-AF65-F5344CB8AC3E}">
        <p14:creationId xmlns:p14="http://schemas.microsoft.com/office/powerpoint/2010/main" val="3858841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Reporting Party Rights</a:t>
            </a:r>
          </a:p>
        </p:txBody>
      </p:sp>
      <p:sp>
        <p:nvSpPr>
          <p:cNvPr id="3" name="Content Placeholder 2"/>
          <p:cNvSpPr>
            <a:spLocks noGrp="1"/>
          </p:cNvSpPr>
          <p:nvPr>
            <p:ph idx="1"/>
          </p:nvPr>
        </p:nvSpPr>
        <p:spPr>
          <a:xfrm>
            <a:off x="1097280" y="1816100"/>
            <a:ext cx="10058400" cy="4381500"/>
          </a:xfrm>
        </p:spPr>
        <p:txBody>
          <a:bodyPr>
            <a:normAutofit fontScale="40000" lnSpcReduction="20000"/>
          </a:bodyPr>
          <a:lstStyle/>
          <a:p>
            <a:r>
              <a:rPr lang="en-US" dirty="0"/>
              <a:t> </a:t>
            </a:r>
            <a:endParaRPr lang="en-US" sz="3200" dirty="0"/>
          </a:p>
          <a:p>
            <a:r>
              <a:rPr lang="en-US" sz="6200" b="1" dirty="0"/>
              <a:t>Statement of the Rights of a Party Bringing a Complaint </a:t>
            </a:r>
            <a:endParaRPr lang="en-US" sz="6200" dirty="0"/>
          </a:p>
          <a:p>
            <a:r>
              <a:rPr lang="en-US" dirty="0"/>
              <a:t> </a:t>
            </a:r>
            <a:endParaRPr lang="en-US" sz="2800" dirty="0"/>
          </a:p>
          <a:p>
            <a:pPr lvl="1">
              <a:buFont typeface="Arial" panose="020B0604020202020204" pitchFamily="34" charset="0"/>
              <a:buChar char="•"/>
            </a:pPr>
            <a:r>
              <a:rPr lang="en-US" sz="5300" dirty="0"/>
              <a:t>To receive institutional amnesty for minor student misconduct (such as alcohol or drug violations) that is ancillary to the incident.</a:t>
            </a:r>
          </a:p>
          <a:p>
            <a:pPr lvl="1">
              <a:buFont typeface="Arial" panose="020B0604020202020204" pitchFamily="34" charset="0"/>
              <a:buChar char="•"/>
            </a:pPr>
            <a:r>
              <a:rPr lang="en-US" sz="5300" dirty="0"/>
              <a:t>To be free from retaliation.</a:t>
            </a:r>
          </a:p>
          <a:p>
            <a:pPr lvl="1">
              <a:buFont typeface="Arial" panose="020B0604020202020204" pitchFamily="34" charset="0"/>
              <a:buChar char="•"/>
            </a:pPr>
            <a:r>
              <a:rPr lang="en-US" sz="5500" dirty="0"/>
              <a:t>To have complaints heard in substantial accordance with these procedures.</a:t>
            </a:r>
          </a:p>
          <a:p>
            <a:pPr lvl="1">
              <a:buFont typeface="Arial" panose="020B0604020202020204" pitchFamily="34" charset="0"/>
              <a:buChar char="•"/>
            </a:pPr>
            <a:r>
              <a:rPr lang="en-US" sz="5500" dirty="0"/>
              <a:t>When the injured party is not the complainant, the injured party has full rights to participate in any ERP process.</a:t>
            </a:r>
          </a:p>
          <a:p>
            <a:pPr lvl="1">
              <a:buFont typeface="Arial" panose="020B0604020202020204" pitchFamily="34" charset="0"/>
              <a:buChar char="•"/>
            </a:pPr>
            <a:r>
              <a:rPr lang="en-US" sz="5500" dirty="0"/>
              <a:t>To be informed in writing of the outcome/resolution of the complaint, sanctions where permissible, and the rationale for the outcome where permissible.</a:t>
            </a:r>
          </a:p>
          <a:p>
            <a:pPr lvl="1">
              <a:buFont typeface="Arial" panose="020B0604020202020204" pitchFamily="34" charset="0"/>
              <a:buChar char="•"/>
            </a:pPr>
            <a:r>
              <a:rPr lang="en-US" sz="5500" dirty="0"/>
              <a:t>To be referred to law enforcement and have assistance.</a:t>
            </a:r>
          </a:p>
          <a:p>
            <a:pPr lvl="1">
              <a:buFont typeface="Arial" panose="020B0604020202020204" pitchFamily="34" charset="0"/>
              <a:buChar char="•"/>
            </a:pPr>
            <a:r>
              <a:rPr lang="en-US" sz="5500" dirty="0"/>
              <a:t>To have housing and living accommodations, as necessary. </a:t>
            </a:r>
          </a:p>
          <a:p>
            <a:pPr lvl="1">
              <a:buFont typeface="Arial" panose="020B0604020202020204" pitchFamily="34" charset="0"/>
              <a:buChar char="•"/>
            </a:pPr>
            <a:r>
              <a:rPr lang="en-US" sz="5500" dirty="0"/>
              <a:t>To have a campus-based no contact order between the parties.</a:t>
            </a:r>
          </a:p>
        </p:txBody>
      </p:sp>
    </p:spTree>
    <p:extLst>
      <p:ext uri="{BB962C8B-B14F-4D97-AF65-F5344CB8AC3E}">
        <p14:creationId xmlns:p14="http://schemas.microsoft.com/office/powerpoint/2010/main" val="3753019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Responding Party Rights</a:t>
            </a:r>
          </a:p>
        </p:txBody>
      </p:sp>
      <p:sp>
        <p:nvSpPr>
          <p:cNvPr id="3" name="Content Placeholder 2"/>
          <p:cNvSpPr>
            <a:spLocks noGrp="1"/>
          </p:cNvSpPr>
          <p:nvPr>
            <p:ph idx="1"/>
          </p:nvPr>
        </p:nvSpPr>
        <p:spPr>
          <a:xfrm>
            <a:off x="1097280" y="1816100"/>
            <a:ext cx="10058400" cy="4381500"/>
          </a:xfrm>
        </p:spPr>
        <p:txBody>
          <a:bodyPr>
            <a:normAutofit/>
          </a:bodyPr>
          <a:lstStyle/>
          <a:p>
            <a:r>
              <a:rPr lang="en-US" dirty="0"/>
              <a:t> </a:t>
            </a:r>
            <a:endParaRPr lang="en-US" sz="3200" dirty="0"/>
          </a:p>
          <a:p>
            <a:r>
              <a:rPr lang="en-US" sz="2500" b="1" dirty="0"/>
              <a:t>Statement of the Rights of a Party Bringing a Complaint </a:t>
            </a:r>
            <a:endParaRPr lang="en-US" sz="2500" dirty="0"/>
          </a:p>
          <a:p>
            <a:pPr lvl="1">
              <a:buFont typeface="Arial" panose="020B0604020202020204" pitchFamily="34" charset="0"/>
              <a:buChar char="•"/>
            </a:pPr>
            <a:r>
              <a:rPr lang="en-US" dirty="0"/>
              <a:t>To be treated with respect by Rose-Hulman officials.</a:t>
            </a:r>
          </a:p>
          <a:p>
            <a:pPr lvl="1">
              <a:buFont typeface="Arial" panose="020B0604020202020204" pitchFamily="34" charset="0"/>
              <a:buChar char="•"/>
            </a:pPr>
            <a:r>
              <a:rPr lang="en-US" dirty="0"/>
              <a:t>To take advantage of campus support resources for students (i.e. Counseling Services and Rose-Hulman Health Services) and for employees (i.e. the Office of Human Resources, the Employee Relations Committee, and/or the Ombudsman Committee, who are the Staff and Faculty Representatives to the Board of Trustees).</a:t>
            </a:r>
          </a:p>
          <a:p>
            <a:pPr lvl="1">
              <a:buFont typeface="Arial" panose="020B0604020202020204" pitchFamily="34" charset="0"/>
              <a:buChar char="•"/>
            </a:pPr>
            <a:r>
              <a:rPr lang="en-US" dirty="0"/>
              <a:t>To have advocate process advisor during this process.</a:t>
            </a:r>
          </a:p>
          <a:p>
            <a:pPr lvl="1">
              <a:buFont typeface="Arial" panose="020B0604020202020204" pitchFamily="34" charset="0"/>
              <a:buChar char="•"/>
            </a:pPr>
            <a:r>
              <a:rPr lang="en-US" dirty="0"/>
              <a:t>To be accompanied by an individual of their choice throughout the process.</a:t>
            </a:r>
          </a:p>
          <a:p>
            <a:pPr lvl="1">
              <a:buFont typeface="Arial" panose="020B0604020202020204" pitchFamily="34" charset="0"/>
              <a:buChar char="•"/>
            </a:pPr>
            <a:r>
              <a:rPr lang="en-US" dirty="0"/>
              <a:t>To refuse to have an allegation resolved through conflict resolution procedures.</a:t>
            </a:r>
          </a:p>
          <a:p>
            <a:pPr lvl="1">
              <a:buFont typeface="Arial" panose="020B0604020202020204" pitchFamily="34" charset="0"/>
              <a:buChar char="•"/>
            </a:pPr>
            <a:r>
              <a:rPr lang="en-US" dirty="0"/>
              <a:t>To have complaints heard in substantial accordance with these procedures.</a:t>
            </a:r>
          </a:p>
          <a:p>
            <a:pPr lvl="1">
              <a:buFont typeface="Arial" panose="020B0604020202020204" pitchFamily="34" charset="0"/>
              <a:buChar char="•"/>
            </a:pPr>
            <a:r>
              <a:rPr lang="en-US" dirty="0"/>
              <a:t>To be informed of the outcome/resolution of the complaint and the rationale for the outcome, in writing.  </a:t>
            </a:r>
          </a:p>
          <a:p>
            <a:endParaRPr lang="en-US" sz="5500" dirty="0"/>
          </a:p>
        </p:txBody>
      </p:sp>
    </p:spTree>
    <p:extLst>
      <p:ext uri="{BB962C8B-B14F-4D97-AF65-F5344CB8AC3E}">
        <p14:creationId xmlns:p14="http://schemas.microsoft.com/office/powerpoint/2010/main" val="309278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A Few Important Things…</a:t>
            </a:r>
          </a:p>
        </p:txBody>
      </p:sp>
      <p:sp>
        <p:nvSpPr>
          <p:cNvPr id="3" name="Content Placeholder 2"/>
          <p:cNvSpPr>
            <a:spLocks noGrp="1"/>
          </p:cNvSpPr>
          <p:nvPr>
            <p:ph idx="1"/>
          </p:nvPr>
        </p:nvSpPr>
        <p:spPr>
          <a:xfrm>
            <a:off x="1097280" y="1816100"/>
            <a:ext cx="10058400" cy="4381500"/>
          </a:xfrm>
        </p:spPr>
        <p:txBody>
          <a:bodyPr>
            <a:normAutofit/>
          </a:bodyPr>
          <a:lstStyle/>
          <a:p>
            <a:r>
              <a:rPr lang="en-US" b="1" u="sng" dirty="0"/>
              <a:t>Consent</a:t>
            </a:r>
            <a:r>
              <a:rPr lang="en-US" dirty="0"/>
              <a:t> is knowing, voluntary and clear permission by word or action, to engage in mutually agreed upon sexual activity. Since individuals may experience the same interaction in different ways, it is the responsibility of each party to make certain that the other has consented before engaging in the activity. For consent to be valid, there must be a clear expression in words or actions that the other individual consented to that specific sexual conduct.</a:t>
            </a:r>
            <a:endParaRPr lang="en-US" sz="5500" dirty="0"/>
          </a:p>
          <a:p>
            <a:r>
              <a:rPr lang="en-US" dirty="0"/>
              <a:t> </a:t>
            </a:r>
            <a:endParaRPr lang="en-US" sz="6000" dirty="0"/>
          </a:p>
          <a:p>
            <a:r>
              <a:rPr lang="en-US" dirty="0"/>
              <a:t>Consent to some sexual contact (such as kissing or fondling) cannot be presumed to be consent for other sexual activity (such as intercourse). A current or previous dating relationship is not sufficient to constitute consent. The existence of consent is based on the totality of the circumstances, including the context in which the alleged incident occurred and any similar previous patterns that may be evidenced. Silence or the absence of resistance alone is not consent. A person can withdraw consent at any time during sexual activity by expressing in words or actions that he or she no longer wants the act to continue, and, if that happens, the other person must stop immediately. </a:t>
            </a:r>
            <a:endParaRPr lang="en-US" sz="6000" dirty="0"/>
          </a:p>
          <a:p>
            <a:endParaRPr lang="en-US" sz="5500" dirty="0"/>
          </a:p>
        </p:txBody>
      </p:sp>
    </p:spTree>
    <p:extLst>
      <p:ext uri="{BB962C8B-B14F-4D97-AF65-F5344CB8AC3E}">
        <p14:creationId xmlns:p14="http://schemas.microsoft.com/office/powerpoint/2010/main" val="4137543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A Few Important Things…</a:t>
            </a:r>
          </a:p>
        </p:txBody>
      </p:sp>
      <p:sp>
        <p:nvSpPr>
          <p:cNvPr id="3" name="Content Placeholder 2"/>
          <p:cNvSpPr>
            <a:spLocks noGrp="1"/>
          </p:cNvSpPr>
          <p:nvPr>
            <p:ph idx="1"/>
          </p:nvPr>
        </p:nvSpPr>
        <p:spPr>
          <a:xfrm>
            <a:off x="1097280" y="1816100"/>
            <a:ext cx="10058400" cy="4381500"/>
          </a:xfrm>
        </p:spPr>
        <p:txBody>
          <a:bodyPr>
            <a:normAutofit/>
          </a:bodyPr>
          <a:lstStyle/>
          <a:p>
            <a:r>
              <a:rPr lang="en-US" dirty="0"/>
              <a:t> </a:t>
            </a:r>
            <a:endParaRPr lang="en-US" sz="6000" dirty="0"/>
          </a:p>
          <a:p>
            <a:r>
              <a:rPr lang="en-US" b="1" u="sng" dirty="0"/>
              <a:t>Incapacitation </a:t>
            </a:r>
            <a:r>
              <a:rPr lang="en-US" dirty="0"/>
              <a:t>is defined as a state where someone cannot make rational, reasonable decisions because they lack the capacity to give knowing consent (e.g., to understand the “who, what, when, where, why or how” of their sexual interaction). This policy also covers a person whose incapacity results from mental disability, involuntary physical restraint and/or from the taking of incapacitating drugs. </a:t>
            </a:r>
            <a:endParaRPr lang="en-US" sz="6000" dirty="0"/>
          </a:p>
          <a:p>
            <a:r>
              <a:rPr lang="en-US" dirty="0"/>
              <a:t>It is not an excuse that the individual responding party of sexual misconduct was intoxicated and, therefore, did not realize the incapacity of the other. </a:t>
            </a:r>
          </a:p>
          <a:p>
            <a:endParaRPr lang="en-US" sz="6000" dirty="0"/>
          </a:p>
          <a:p>
            <a:endParaRPr lang="en-US" sz="5500" dirty="0"/>
          </a:p>
        </p:txBody>
      </p:sp>
    </p:spTree>
    <p:extLst>
      <p:ext uri="{BB962C8B-B14F-4D97-AF65-F5344CB8AC3E}">
        <p14:creationId xmlns:p14="http://schemas.microsoft.com/office/powerpoint/2010/main" val="102108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A Few Important Things…</a:t>
            </a:r>
          </a:p>
        </p:txBody>
      </p:sp>
      <p:sp>
        <p:nvSpPr>
          <p:cNvPr id="3" name="Content Placeholder 2"/>
          <p:cNvSpPr>
            <a:spLocks noGrp="1"/>
          </p:cNvSpPr>
          <p:nvPr>
            <p:ph idx="1"/>
          </p:nvPr>
        </p:nvSpPr>
        <p:spPr>
          <a:xfrm>
            <a:off x="1097280" y="1816100"/>
            <a:ext cx="10058400" cy="4381500"/>
          </a:xfrm>
        </p:spPr>
        <p:txBody>
          <a:bodyPr>
            <a:normAutofit/>
          </a:bodyPr>
          <a:lstStyle/>
          <a:p>
            <a:r>
              <a:rPr lang="en-US" dirty="0"/>
              <a:t> </a:t>
            </a:r>
            <a:endParaRPr lang="en-US" sz="6000" dirty="0"/>
          </a:p>
          <a:p>
            <a:r>
              <a:rPr lang="en-US" b="1" u="sng" dirty="0"/>
              <a:t>A hostile environment </a:t>
            </a:r>
            <a:r>
              <a:rPr lang="en-US" dirty="0"/>
              <a:t>may be created by oral, written, graphic, or physical conduct that is sufficiently severe, persistent/pervasive, and objectively offensive that it interferes with, limits, or denies the ability of an individual to participate in or benefit from educational programs or activities or employment access, benefits or opportunities.</a:t>
            </a:r>
            <a:r>
              <a:rPr lang="en-US" baseline="30000" dirty="0"/>
              <a:t>  </a:t>
            </a:r>
            <a:endParaRPr lang="en-US" dirty="0"/>
          </a:p>
          <a:p>
            <a:endParaRPr lang="en-US" sz="6000" dirty="0"/>
          </a:p>
          <a:p>
            <a:endParaRPr lang="en-US" sz="5500" dirty="0"/>
          </a:p>
        </p:txBody>
      </p:sp>
    </p:spTree>
    <p:extLst>
      <p:ext uri="{BB962C8B-B14F-4D97-AF65-F5344CB8AC3E}">
        <p14:creationId xmlns:p14="http://schemas.microsoft.com/office/powerpoint/2010/main" val="331345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normAutofit/>
          </a:bodyPr>
          <a:lstStyle/>
          <a:p>
            <a:r>
              <a:rPr lang="en-US" dirty="0"/>
              <a:t>Agenda</a:t>
            </a:r>
          </a:p>
        </p:txBody>
      </p:sp>
      <p:sp>
        <p:nvSpPr>
          <p:cNvPr id="3" name="Content Placeholder 2"/>
          <p:cNvSpPr>
            <a:spLocks noGrp="1"/>
          </p:cNvSpPr>
          <p:nvPr>
            <p:ph idx="1"/>
          </p:nvPr>
        </p:nvSpPr>
        <p:spPr>
          <a:xfrm>
            <a:off x="1097280" y="1845734"/>
            <a:ext cx="10383520" cy="4237566"/>
          </a:xfrm>
        </p:spPr>
        <p:txBody>
          <a:bodyPr>
            <a:normAutofit/>
          </a:bodyPr>
          <a:lstStyle/>
          <a:p>
            <a:pPr lvl="1">
              <a:buFont typeface="Arial" panose="020B0604020202020204" pitchFamily="34" charset="0"/>
              <a:buChar char="•"/>
            </a:pPr>
            <a:r>
              <a:rPr lang="en-US" sz="2400" dirty="0"/>
              <a:t>NCAA’s Mandate/Core Values/Sexual Violence Prevention Tool-Kit</a:t>
            </a:r>
          </a:p>
          <a:p>
            <a:pPr lvl="1">
              <a:buFont typeface="Arial" panose="020B0604020202020204" pitchFamily="34" charset="0"/>
              <a:buChar char="•"/>
            </a:pPr>
            <a:r>
              <a:rPr lang="en-US" sz="2400" dirty="0"/>
              <a:t>Rose-Hulman Policy for Civil Rights Equity</a:t>
            </a:r>
          </a:p>
          <a:p>
            <a:pPr lvl="1">
              <a:buFont typeface="Arial" panose="020B0604020202020204" pitchFamily="34" charset="0"/>
              <a:buChar char="•"/>
            </a:pPr>
            <a:r>
              <a:rPr lang="en-US" sz="2400" dirty="0"/>
              <a:t>Rose-Hulman Complaint Resolution Procedure for Civil Rights Equity</a:t>
            </a:r>
          </a:p>
          <a:p>
            <a:pPr lvl="1">
              <a:buFont typeface="Arial" panose="020B0604020202020204" pitchFamily="34" charset="0"/>
              <a:buChar char="•"/>
            </a:pPr>
            <a:r>
              <a:rPr lang="en-US" sz="2400" dirty="0"/>
              <a:t>Distribution of materials (coming soon!)</a:t>
            </a:r>
          </a:p>
          <a:p>
            <a:pPr lvl="1">
              <a:buFont typeface="Arial" panose="020B0604020202020204" pitchFamily="34" charset="0"/>
              <a:buChar char="•"/>
            </a:pPr>
            <a:r>
              <a:rPr lang="en-US" sz="2400" dirty="0"/>
              <a:t>Reporting Overview</a:t>
            </a:r>
          </a:p>
          <a:p>
            <a:pPr lvl="1">
              <a:buFont typeface="Arial" panose="020B0604020202020204" pitchFamily="34" charset="0"/>
              <a:buChar char="•"/>
            </a:pPr>
            <a:r>
              <a:rPr lang="en-US" sz="2400" dirty="0"/>
              <a:t>Rights of the Reporting Party</a:t>
            </a:r>
          </a:p>
          <a:p>
            <a:pPr lvl="1">
              <a:buFont typeface="Arial" panose="020B0604020202020204" pitchFamily="34" charset="0"/>
              <a:buChar char="•"/>
            </a:pPr>
            <a:r>
              <a:rPr lang="en-US" sz="2400" dirty="0"/>
              <a:t>Rights of the Responding Party</a:t>
            </a:r>
          </a:p>
          <a:p>
            <a:pPr lvl="1">
              <a:buFont typeface="Arial" panose="020B0604020202020204" pitchFamily="34" charset="0"/>
              <a:buChar char="•"/>
            </a:pPr>
            <a:r>
              <a:rPr lang="en-US" sz="2400" dirty="0"/>
              <a:t>A Few </a:t>
            </a:r>
            <a:r>
              <a:rPr lang="en-US" sz="2400"/>
              <a:t>Important Things</a:t>
            </a:r>
            <a:endParaRPr lang="en-US" sz="2400" dirty="0"/>
          </a:p>
          <a:p>
            <a:pPr lvl="1">
              <a:buFont typeface="Arial" panose="020B0604020202020204" pitchFamily="34" charset="0"/>
              <a:buChar char="•"/>
            </a:pPr>
            <a:endParaRPr lang="en-US" sz="2000" dirty="0"/>
          </a:p>
          <a:p>
            <a:pPr lvl="3">
              <a:buFont typeface="Arial" panose="020B0604020202020204" pitchFamily="34" charset="0"/>
              <a:buChar char="•"/>
            </a:pPr>
            <a:endParaRPr lang="en-US" sz="2000" dirty="0"/>
          </a:p>
        </p:txBody>
      </p:sp>
    </p:spTree>
    <p:extLst>
      <p:ext uri="{BB962C8B-B14F-4D97-AF65-F5344CB8AC3E}">
        <p14:creationId xmlns:p14="http://schemas.microsoft.com/office/powerpoint/2010/main" val="126600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normAutofit fontScale="90000"/>
          </a:bodyPr>
          <a:lstStyle/>
          <a:p>
            <a:r>
              <a:rPr lang="en-US" dirty="0"/>
              <a:t>NCAA Mandate: Sexual Violence Prevention Tool-Kit</a:t>
            </a:r>
          </a:p>
        </p:txBody>
      </p:sp>
      <p:sp>
        <p:nvSpPr>
          <p:cNvPr id="3" name="Content Placeholder 2"/>
          <p:cNvSpPr>
            <a:spLocks noGrp="1"/>
          </p:cNvSpPr>
          <p:nvPr>
            <p:ph idx="1"/>
          </p:nvPr>
        </p:nvSpPr>
        <p:spPr>
          <a:xfrm>
            <a:off x="1097280" y="1845734"/>
            <a:ext cx="10383520" cy="4237566"/>
          </a:xfrm>
        </p:spPr>
        <p:txBody>
          <a:bodyPr>
            <a:normAutofit/>
          </a:bodyPr>
          <a:lstStyle/>
          <a:p>
            <a:pPr lvl="1">
              <a:buFont typeface="Arial" panose="020B0604020202020204" pitchFamily="34" charset="0"/>
              <a:buChar char="•"/>
            </a:pPr>
            <a:r>
              <a:rPr lang="en-US" sz="2400" dirty="0"/>
              <a:t>Core 1 (Leadership)</a:t>
            </a:r>
          </a:p>
          <a:p>
            <a:pPr lvl="3">
              <a:buFont typeface="Arial" panose="020B0604020202020204" pitchFamily="34" charset="0"/>
              <a:buChar char="•"/>
            </a:pPr>
            <a:r>
              <a:rPr lang="en-US" sz="2000" dirty="0"/>
              <a:t>Sexual violence prevention must be a priority for athletics directors and college presidents</a:t>
            </a:r>
          </a:p>
          <a:p>
            <a:pPr lvl="3">
              <a:buFont typeface="Arial" panose="020B0604020202020204" pitchFamily="34" charset="0"/>
              <a:buChar char="•"/>
            </a:pPr>
            <a:endParaRPr lang="en-US" sz="2000" dirty="0"/>
          </a:p>
          <a:p>
            <a:pPr lvl="1">
              <a:buFont typeface="Arial" panose="020B0604020202020204" pitchFamily="34" charset="0"/>
              <a:buChar char="•"/>
            </a:pPr>
            <a:r>
              <a:rPr lang="en-US" sz="2400" dirty="0"/>
              <a:t>Core 2 (Collaboration)</a:t>
            </a:r>
          </a:p>
          <a:p>
            <a:pPr lvl="3">
              <a:buFont typeface="Arial" panose="020B0604020202020204" pitchFamily="34" charset="0"/>
              <a:buChar char="•"/>
            </a:pPr>
            <a:r>
              <a:rPr lang="en-US" sz="2000" dirty="0"/>
              <a:t>Meaningful progress in sexual violence prevention efforts requires cross-campus collaboration</a:t>
            </a:r>
          </a:p>
          <a:p>
            <a:pPr lvl="3">
              <a:buFont typeface="Arial" panose="020B0604020202020204" pitchFamily="34" charset="0"/>
              <a:buChar char="•"/>
            </a:pPr>
            <a:endParaRPr lang="en-US" sz="2000" dirty="0"/>
          </a:p>
          <a:p>
            <a:pPr lvl="1">
              <a:buFont typeface="Arial" panose="020B0604020202020204" pitchFamily="34" charset="0"/>
              <a:buChar char="•"/>
            </a:pPr>
            <a:r>
              <a:rPr lang="en-US" sz="2400" dirty="0"/>
              <a:t>Core 3 (Compliance and Responsibility)</a:t>
            </a:r>
          </a:p>
          <a:p>
            <a:pPr lvl="3">
              <a:buFont typeface="Arial" panose="020B0604020202020204" pitchFamily="34" charset="0"/>
              <a:buChar char="•"/>
            </a:pPr>
            <a:r>
              <a:rPr lang="en-US" sz="2000" dirty="0"/>
              <a:t>Colleges and universities must comply with federal laws, state laws, institutional policies, and NCAA regulations – and are accountable for prevention</a:t>
            </a:r>
          </a:p>
          <a:p>
            <a:pPr lvl="3">
              <a:buFont typeface="Arial" panose="020B0604020202020204" pitchFamily="34" charset="0"/>
              <a:buChar char="•"/>
            </a:pPr>
            <a:endParaRPr lang="en-US" sz="2000" dirty="0"/>
          </a:p>
          <a:p>
            <a:pPr lvl="3">
              <a:buFont typeface="Arial" panose="020B0604020202020204" pitchFamily="34" charset="0"/>
              <a:buChar char="•"/>
            </a:pPr>
            <a:endParaRPr lang="en-US" sz="2000" dirty="0"/>
          </a:p>
        </p:txBody>
      </p:sp>
    </p:spTree>
    <p:extLst>
      <p:ext uri="{BB962C8B-B14F-4D97-AF65-F5344CB8AC3E}">
        <p14:creationId xmlns:p14="http://schemas.microsoft.com/office/powerpoint/2010/main" val="36373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normAutofit fontScale="90000"/>
          </a:bodyPr>
          <a:lstStyle/>
          <a:p>
            <a:r>
              <a:rPr lang="en-US" dirty="0"/>
              <a:t>NCAA Mandate: Sexual Violence Prevention Tool-Kit</a:t>
            </a:r>
          </a:p>
        </p:txBody>
      </p:sp>
      <p:sp>
        <p:nvSpPr>
          <p:cNvPr id="3" name="Content Placeholder 2"/>
          <p:cNvSpPr>
            <a:spLocks noGrp="1"/>
          </p:cNvSpPr>
          <p:nvPr>
            <p:ph idx="1"/>
          </p:nvPr>
        </p:nvSpPr>
        <p:spPr>
          <a:xfrm>
            <a:off x="1097280" y="1845734"/>
            <a:ext cx="10383520" cy="4237566"/>
          </a:xfrm>
        </p:spPr>
        <p:txBody>
          <a:bodyPr>
            <a:normAutofit/>
          </a:bodyPr>
          <a:lstStyle/>
          <a:p>
            <a:pPr lvl="1">
              <a:buFont typeface="Arial" panose="020B0604020202020204" pitchFamily="34" charset="0"/>
              <a:buChar char="•"/>
            </a:pPr>
            <a:r>
              <a:rPr lang="en-US" sz="2400" dirty="0"/>
              <a:t>Core 4 (Education)</a:t>
            </a:r>
          </a:p>
          <a:p>
            <a:pPr lvl="3">
              <a:buFont typeface="Arial" panose="020B0604020202020204" pitchFamily="34" charset="0"/>
              <a:buChar char="•"/>
            </a:pPr>
            <a:r>
              <a:rPr lang="en-US" sz="2000" dirty="0"/>
              <a:t>Effective educational programming changes behaviors and cultures</a:t>
            </a:r>
          </a:p>
          <a:p>
            <a:pPr lvl="3">
              <a:buFont typeface="Arial" panose="020B0604020202020204" pitchFamily="34" charset="0"/>
              <a:buChar char="•"/>
            </a:pPr>
            <a:endParaRPr lang="en-US" sz="2000" dirty="0"/>
          </a:p>
          <a:p>
            <a:pPr lvl="1">
              <a:buFont typeface="Arial" panose="020B0604020202020204" pitchFamily="34" charset="0"/>
              <a:buChar char="•"/>
            </a:pPr>
            <a:r>
              <a:rPr lang="en-US" sz="2400" dirty="0"/>
              <a:t>Core 5 (Student-Athlete Engagement)</a:t>
            </a:r>
          </a:p>
          <a:p>
            <a:pPr lvl="3">
              <a:buFont typeface="Arial" panose="020B0604020202020204" pitchFamily="34" charset="0"/>
              <a:buChar char="•"/>
            </a:pPr>
            <a:r>
              <a:rPr lang="en-US" sz="2000" dirty="0"/>
              <a:t>Involvement in outreach efforts and visible participants in broader campus and societal efforts to prevent sexual violence</a:t>
            </a:r>
          </a:p>
          <a:p>
            <a:pPr lvl="3">
              <a:buFont typeface="Arial" panose="020B0604020202020204" pitchFamily="34" charset="0"/>
              <a:buChar char="•"/>
            </a:pPr>
            <a:endParaRPr lang="en-US" sz="2000" dirty="0"/>
          </a:p>
          <a:p>
            <a:pPr lvl="1">
              <a:buFont typeface="Arial" panose="020B0604020202020204" pitchFamily="34" charset="0"/>
              <a:buChar char="•"/>
            </a:pPr>
            <a:r>
              <a:rPr lang="en-US" sz="2400" dirty="0"/>
              <a:t>Core 6 (Culture Change: An Essential Effort)</a:t>
            </a:r>
          </a:p>
          <a:p>
            <a:pPr lvl="3">
              <a:buFont typeface="Arial" panose="020B0604020202020204" pitchFamily="34" charset="0"/>
              <a:buChar char="•"/>
            </a:pPr>
            <a:r>
              <a:rPr lang="en-US" sz="2000" dirty="0"/>
              <a:t>Support and voice of the Athletics Departments</a:t>
            </a:r>
          </a:p>
          <a:p>
            <a:pPr lvl="3">
              <a:buFont typeface="Arial" panose="020B0604020202020204" pitchFamily="34" charset="0"/>
              <a:buChar char="•"/>
            </a:pPr>
            <a:endParaRPr lang="en-US" sz="2000" dirty="0"/>
          </a:p>
          <a:p>
            <a:pPr lvl="3">
              <a:buFont typeface="Arial" panose="020B0604020202020204" pitchFamily="34" charset="0"/>
              <a:buChar char="•"/>
            </a:pPr>
            <a:endParaRPr lang="en-US" sz="2000" dirty="0"/>
          </a:p>
        </p:txBody>
      </p:sp>
    </p:spTree>
    <p:extLst>
      <p:ext uri="{BB962C8B-B14F-4D97-AF65-F5344CB8AC3E}">
        <p14:creationId xmlns:p14="http://schemas.microsoft.com/office/powerpoint/2010/main" val="75272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Rose-Hulman Policy for Civil Rights Equity</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400" dirty="0">
                <a:hlinkClick r:id="rId3"/>
              </a:rPr>
              <a:t>https://www.rose-hulman.edu/about-us/human-resources/title-ix-rhit-policy-for-civil-rights-equity.pdf</a:t>
            </a:r>
            <a:endParaRPr lang="en-US" sz="2400" dirty="0"/>
          </a:p>
        </p:txBody>
      </p:sp>
    </p:spTree>
    <p:extLst>
      <p:ext uri="{BB962C8B-B14F-4D97-AF65-F5344CB8AC3E}">
        <p14:creationId xmlns:p14="http://schemas.microsoft.com/office/powerpoint/2010/main" val="393909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normAutofit fontScale="90000"/>
          </a:bodyPr>
          <a:lstStyle/>
          <a:p>
            <a:r>
              <a:rPr lang="en-US" dirty="0"/>
              <a:t>Rose-Hulman Complaint Resolution Procedure for Civil Rights Equity</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400" dirty="0">
                <a:hlinkClick r:id="rId3"/>
              </a:rPr>
              <a:t>https://www.rose-hulman.edu/about-us/human-resources/title-ix-rhit-policy-for-civil-rights-equity.pdf</a:t>
            </a:r>
            <a:endParaRPr lang="en-US" sz="2400" dirty="0"/>
          </a:p>
        </p:txBody>
      </p:sp>
    </p:spTree>
    <p:extLst>
      <p:ext uri="{BB962C8B-B14F-4D97-AF65-F5344CB8AC3E}">
        <p14:creationId xmlns:p14="http://schemas.microsoft.com/office/powerpoint/2010/main" val="3649313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Distribution of Materials</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400" dirty="0"/>
              <a:t>The college or university’s nondiscrimination policy addresses sexual harassment and sexual violence and is posted and disseminated throughout the athletics department.</a:t>
            </a:r>
          </a:p>
          <a:p>
            <a:pPr marL="201168" lvl="1" indent="0">
              <a:buNone/>
            </a:pPr>
            <a:endParaRPr lang="en-US" sz="2400" dirty="0"/>
          </a:p>
          <a:p>
            <a:pPr lvl="1">
              <a:buFont typeface="Arial" panose="020B0604020202020204" pitchFamily="34" charset="0"/>
              <a:buChar char="•"/>
            </a:pPr>
            <a:r>
              <a:rPr lang="en-US" sz="2400" dirty="0"/>
              <a:t>The name and contact information for the campus Title IX Coordinator/s is posted and disseminated throughout the athletics department.</a:t>
            </a:r>
          </a:p>
        </p:txBody>
      </p:sp>
    </p:spTree>
    <p:extLst>
      <p:ext uri="{BB962C8B-B14F-4D97-AF65-F5344CB8AC3E}">
        <p14:creationId xmlns:p14="http://schemas.microsoft.com/office/powerpoint/2010/main" val="1101790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Reporting Overview</a:t>
            </a:r>
          </a:p>
        </p:txBody>
      </p:sp>
      <p:sp>
        <p:nvSpPr>
          <p:cNvPr id="3" name="Content Placeholder 2"/>
          <p:cNvSpPr>
            <a:spLocks noGrp="1"/>
          </p:cNvSpPr>
          <p:nvPr>
            <p:ph idx="1"/>
          </p:nvPr>
        </p:nvSpPr>
        <p:spPr>
          <a:xfrm>
            <a:off x="558800" y="1816100"/>
            <a:ext cx="10706100" cy="4508500"/>
          </a:xfrm>
        </p:spPr>
        <p:txBody>
          <a:bodyPr>
            <a:normAutofit fontScale="85000" lnSpcReduction="20000"/>
          </a:bodyPr>
          <a:lstStyle/>
          <a:p>
            <a:pPr lvl="1">
              <a:buFont typeface="Arial" panose="020B0604020202020204" pitchFamily="34" charset="0"/>
              <a:buChar char="•"/>
            </a:pPr>
            <a:r>
              <a:rPr lang="en-US" sz="2400" dirty="0"/>
              <a:t>Methods to report a sexual violence complaint</a:t>
            </a:r>
          </a:p>
          <a:p>
            <a:pPr lvl="2">
              <a:buFont typeface="Arial" panose="020B0604020202020204" pitchFamily="34" charset="0"/>
              <a:buChar char="•"/>
            </a:pPr>
            <a:r>
              <a:rPr lang="en-US" sz="2000" dirty="0"/>
              <a:t>Anonymous Reporting	</a:t>
            </a:r>
          </a:p>
          <a:p>
            <a:pPr lvl="4">
              <a:buFont typeface="Arial" panose="020B0604020202020204" pitchFamily="34" charset="0"/>
              <a:buChar char="•"/>
            </a:pPr>
            <a:r>
              <a:rPr lang="en-US" sz="2000" dirty="0">
                <a:hlinkClick r:id="rId3"/>
              </a:rPr>
              <a:t>Online form</a:t>
            </a:r>
            <a:endParaRPr lang="en-US" sz="2000" dirty="0"/>
          </a:p>
          <a:p>
            <a:pPr lvl="4">
              <a:buFont typeface="Arial" panose="020B0604020202020204" pitchFamily="34" charset="0"/>
              <a:buChar char="•"/>
            </a:pPr>
            <a:r>
              <a:rPr lang="en-US" sz="2000" dirty="0"/>
              <a:t>National Sexual Assault Hotline 1-800-656-4673 (24 hours per day)</a:t>
            </a:r>
          </a:p>
          <a:p>
            <a:pPr marL="749808" lvl="4" indent="0">
              <a:buNone/>
            </a:pPr>
            <a:endParaRPr lang="en-US" sz="2000" dirty="0"/>
          </a:p>
          <a:p>
            <a:pPr lvl="2">
              <a:buFont typeface="Arial" panose="020B0604020202020204" pitchFamily="34" charset="0"/>
              <a:buChar char="•"/>
            </a:pPr>
            <a:r>
              <a:rPr lang="en-US" sz="2000" dirty="0"/>
              <a:t>Confidential reporting</a:t>
            </a:r>
          </a:p>
          <a:p>
            <a:pPr lvl="4">
              <a:buFont typeface="Arial" panose="020B0604020202020204" pitchFamily="34" charset="0"/>
              <a:buChar char="•"/>
            </a:pPr>
            <a:r>
              <a:rPr lang="en-US" sz="2000" dirty="0"/>
              <a:t>Student Counseling Center</a:t>
            </a:r>
          </a:p>
          <a:p>
            <a:pPr lvl="4">
              <a:buFont typeface="Arial" panose="020B0604020202020204" pitchFamily="34" charset="0"/>
              <a:buChar char="•"/>
            </a:pPr>
            <a:r>
              <a:rPr lang="en-US" sz="2000" dirty="0"/>
              <a:t>Health Services</a:t>
            </a:r>
          </a:p>
          <a:p>
            <a:pPr lvl="4">
              <a:buFont typeface="Arial" panose="020B0604020202020204" pitchFamily="34" charset="0"/>
              <a:buChar char="•"/>
            </a:pPr>
            <a:r>
              <a:rPr lang="en-US" sz="2000" dirty="0"/>
              <a:t>National Sexual Assault Hotline 1-800-656-4673 (24 hours per day)</a:t>
            </a:r>
          </a:p>
          <a:p>
            <a:pPr marL="749808" lvl="4" indent="0">
              <a:buNone/>
            </a:pPr>
            <a:endParaRPr lang="en-US" sz="2000" dirty="0"/>
          </a:p>
          <a:p>
            <a:pPr lvl="2">
              <a:buFont typeface="Arial" panose="020B0604020202020204" pitchFamily="34" charset="0"/>
              <a:buChar char="•"/>
            </a:pPr>
            <a:r>
              <a:rPr lang="en-US" sz="2000" dirty="0"/>
              <a:t>Non-confidential reporting</a:t>
            </a:r>
          </a:p>
          <a:p>
            <a:pPr lvl="4">
              <a:buFont typeface="Arial" panose="020B0604020202020204" pitchFamily="34" charset="0"/>
              <a:buChar char="•"/>
            </a:pPr>
            <a:r>
              <a:rPr lang="en-US" sz="2000" dirty="0"/>
              <a:t>Self-report</a:t>
            </a:r>
          </a:p>
          <a:p>
            <a:pPr lvl="4">
              <a:buFont typeface="Arial" panose="020B0604020202020204" pitchFamily="34" charset="0"/>
              <a:buChar char="•"/>
            </a:pPr>
            <a:r>
              <a:rPr lang="en-US" sz="2000" dirty="0"/>
              <a:t>Staff, faculty, RA/SA staff (Mandatory Reporters)</a:t>
            </a:r>
          </a:p>
          <a:p>
            <a:pPr lvl="5">
              <a:buFont typeface="Arial" panose="020B0604020202020204" pitchFamily="34" charset="0"/>
              <a:buChar char="•"/>
            </a:pPr>
            <a:r>
              <a:rPr lang="en-US" sz="2000" dirty="0"/>
              <a:t>All employees receiving reports, observing potential violations, or otherwise being put on notice of a potential violation of Rose-Hulman policy are expected to promptly contact the Title IX Coordinator/s within 24 hours of becoming aware of a report or incident. It is also possible for employees to notify a supervisor, or for students to notify an academic advisor or faculty member. These individuals will in turn notify the Title IX Coordinator/s.</a:t>
            </a:r>
          </a:p>
        </p:txBody>
      </p:sp>
    </p:spTree>
    <p:extLst>
      <p:ext uri="{BB962C8B-B14F-4D97-AF65-F5344CB8AC3E}">
        <p14:creationId xmlns:p14="http://schemas.microsoft.com/office/powerpoint/2010/main" val="177561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97697"/>
          </a:xfrm>
        </p:spPr>
        <p:txBody>
          <a:bodyPr/>
          <a:lstStyle/>
          <a:p>
            <a:r>
              <a:rPr lang="en-US" dirty="0"/>
              <a:t>Reporting Party Rights</a:t>
            </a:r>
          </a:p>
        </p:txBody>
      </p:sp>
      <p:sp>
        <p:nvSpPr>
          <p:cNvPr id="3" name="Content Placeholder 2"/>
          <p:cNvSpPr>
            <a:spLocks noGrp="1"/>
          </p:cNvSpPr>
          <p:nvPr>
            <p:ph idx="1"/>
          </p:nvPr>
        </p:nvSpPr>
        <p:spPr>
          <a:xfrm>
            <a:off x="1097280" y="1384300"/>
            <a:ext cx="10058400" cy="4813300"/>
          </a:xfrm>
        </p:spPr>
        <p:txBody>
          <a:bodyPr>
            <a:noAutofit/>
          </a:bodyPr>
          <a:lstStyle/>
          <a:p>
            <a:pPr marL="0" indent="0">
              <a:buNone/>
            </a:pPr>
            <a:endParaRPr lang="en-US" dirty="0"/>
          </a:p>
          <a:p>
            <a:r>
              <a:rPr lang="en-US" sz="2500" b="1" dirty="0"/>
              <a:t>Statement of the Rights of a Party Bringing a Complaint </a:t>
            </a:r>
          </a:p>
          <a:p>
            <a:endParaRPr lang="en-US" dirty="0"/>
          </a:p>
          <a:p>
            <a:pPr lvl="1">
              <a:buFont typeface="Arial" panose="020B0604020202020204" pitchFamily="34" charset="0"/>
              <a:buChar char="•"/>
            </a:pPr>
            <a:r>
              <a:rPr lang="en-US" sz="2200" dirty="0"/>
              <a:t>To be treated with respect by Rose-Hulman officials.</a:t>
            </a:r>
          </a:p>
          <a:p>
            <a:pPr lvl="1">
              <a:buFont typeface="Arial" panose="020B0604020202020204" pitchFamily="34" charset="0"/>
              <a:buChar char="•"/>
            </a:pPr>
            <a:r>
              <a:rPr lang="en-US" sz="2200" dirty="0"/>
              <a:t>To take advantage of campus support resources for students (i.e. Counseling Services and Rose-Hulman Health Services) and for employees (i.e. the Office of Human Resources, the Employee Relations Committee, and/or the Ombudsman Committee, who are the Staff and Faculty Representatives to the Board of Trustees).</a:t>
            </a:r>
          </a:p>
          <a:p>
            <a:pPr lvl="1">
              <a:buFont typeface="Arial" panose="020B0604020202020204" pitchFamily="34" charset="0"/>
              <a:buChar char="•"/>
            </a:pPr>
            <a:r>
              <a:rPr lang="en-US" sz="2200" dirty="0"/>
              <a:t>To experience a safe living, educational, and work environment. </a:t>
            </a:r>
          </a:p>
          <a:p>
            <a:pPr lvl="1">
              <a:buFont typeface="Arial" panose="020B0604020202020204" pitchFamily="34" charset="0"/>
              <a:buChar char="•"/>
            </a:pPr>
            <a:r>
              <a:rPr lang="en-US" sz="2200" dirty="0"/>
              <a:t>To have advocate process advisor during this process.</a:t>
            </a:r>
          </a:p>
          <a:p>
            <a:pPr lvl="1">
              <a:buFont typeface="Arial" panose="020B0604020202020204" pitchFamily="34" charset="0"/>
              <a:buChar char="•"/>
            </a:pPr>
            <a:r>
              <a:rPr lang="en-US" sz="2200" dirty="0"/>
              <a:t>To be accompanied by an individual of their choice throughout the process.</a:t>
            </a:r>
          </a:p>
          <a:p>
            <a:pPr lvl="1">
              <a:buFont typeface="Arial" panose="020B0604020202020204" pitchFamily="34" charset="0"/>
              <a:buChar char="•"/>
            </a:pPr>
            <a:r>
              <a:rPr lang="en-US" sz="2200" dirty="0"/>
              <a:t>To refuse to have an allegation resolved through conflict resolution procedures.</a:t>
            </a:r>
          </a:p>
        </p:txBody>
      </p:sp>
    </p:spTree>
    <p:extLst>
      <p:ext uri="{BB962C8B-B14F-4D97-AF65-F5344CB8AC3E}">
        <p14:creationId xmlns:p14="http://schemas.microsoft.com/office/powerpoint/2010/main" val="241914652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1569</TotalTime>
  <Words>1375</Words>
  <Application>Microsoft Office PowerPoint</Application>
  <PresentationFormat>Widescreen</PresentationFormat>
  <Paragraphs>111</Paragraphs>
  <Slides>14</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Retrospect</vt:lpstr>
      <vt:lpstr>Review for Athletic Administrators/Coaches</vt:lpstr>
      <vt:lpstr>Agenda</vt:lpstr>
      <vt:lpstr>NCAA Mandate: Sexual Violence Prevention Tool-Kit</vt:lpstr>
      <vt:lpstr>NCAA Mandate: Sexual Violence Prevention Tool-Kit</vt:lpstr>
      <vt:lpstr>Rose-Hulman Policy for Civil Rights Equity</vt:lpstr>
      <vt:lpstr>Rose-Hulman Complaint Resolution Procedure for Civil Rights Equity</vt:lpstr>
      <vt:lpstr>Distribution of Materials</vt:lpstr>
      <vt:lpstr>Reporting Overview</vt:lpstr>
      <vt:lpstr>Reporting Party Rights</vt:lpstr>
      <vt:lpstr>Reporting Party Rights</vt:lpstr>
      <vt:lpstr>Responding Party Rights</vt:lpstr>
      <vt:lpstr>A Few Important Things…</vt:lpstr>
      <vt:lpstr>A Few Important Things…</vt:lpstr>
      <vt:lpstr>A Few Important Things…</vt:lpstr>
    </vt:vector>
  </TitlesOfParts>
  <Company>Rose-Hulman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for Athletic Administrators/Coaches</dc:title>
  <dc:creator>Loyd, Kristen J</dc:creator>
  <cp:lastModifiedBy>Loyd, Kristen</cp:lastModifiedBy>
  <cp:revision>15</cp:revision>
  <dcterms:created xsi:type="dcterms:W3CDTF">2019-04-22T14:34:27Z</dcterms:created>
  <dcterms:modified xsi:type="dcterms:W3CDTF">2023-08-15T19:06:50Z</dcterms:modified>
</cp:coreProperties>
</file>